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1234" r:id="rId2"/>
    <p:sldId id="1255" r:id="rId3"/>
    <p:sldId id="1273" r:id="rId4"/>
    <p:sldId id="1267" r:id="rId5"/>
    <p:sldId id="1274" r:id="rId6"/>
    <p:sldId id="1270" r:id="rId7"/>
    <p:sldId id="1275" r:id="rId8"/>
    <p:sldId id="1276" r:id="rId9"/>
    <p:sldId id="1277" r:id="rId10"/>
    <p:sldId id="1278" r:id="rId11"/>
    <p:sldId id="1271" r:id="rId12"/>
    <p:sldId id="1279" r:id="rId13"/>
    <p:sldId id="1280" r:id="rId14"/>
    <p:sldId id="1281" r:id="rId15"/>
    <p:sldId id="1282" r:id="rId16"/>
    <p:sldId id="1283" r:id="rId17"/>
    <p:sldId id="1285" r:id="rId18"/>
    <p:sldId id="1284" r:id="rId19"/>
    <p:sldId id="268" r:id="rId20"/>
    <p:sldId id="1269" r:id="rId21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14" d="100"/>
          <a:sy n="114" d="100"/>
        </p:scale>
        <p:origin x="65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12/8/2023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10 </a:t>
            </a:r>
            <a:r>
              <a:rPr lang="de-DE" sz="900" dirty="0"/>
              <a:t>(13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04.12.2023 – 12.12.2023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08.12.2023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2ED53-D385-25E7-C211-D0E99B87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4800"/>
            <a:ext cx="2726400" cy="57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351A1-627D-E9CE-0EEA-55E46BE1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0" y="2502085"/>
            <a:ext cx="2130433" cy="548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3F3D1-5C5C-CCCC-9594-FB6E048E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3986338"/>
            <a:ext cx="1860610" cy="579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758D4-246B-6047-9751-C3E113DAF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0" y="5150616"/>
            <a:ext cx="2347790" cy="653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8A99AB-EBE5-4E78-24CC-472948C6C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81" y="3164993"/>
            <a:ext cx="2721886" cy="236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BAA39F-D18D-499A-CB44-ED9E0F4ABC1B}"/>
              </a:ext>
            </a:extLst>
          </p:cNvPr>
          <p:cNvSpPr/>
          <p:nvPr/>
        </p:nvSpPr>
        <p:spPr>
          <a:xfrm>
            <a:off x="321373" y="5072806"/>
            <a:ext cx="2534253" cy="795843"/>
          </a:xfrm>
          <a:prstGeom prst="rect">
            <a:avLst/>
          </a:prstGeom>
          <a:noFill/>
          <a:ln w="38100">
            <a:solidFill>
              <a:srgbClr val="FFD7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184052-4724-B34E-C0DE-21145D348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2701" y="478800"/>
            <a:ext cx="6904855" cy="2761942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4B4E2DB-64D0-AA52-C519-4B1F5A85B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2700" y="3400617"/>
            <a:ext cx="6904856" cy="2761942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0EAB158-2434-5C84-4A0C-B0BC5F283EDC}"/>
              </a:ext>
            </a:extLst>
          </p:cNvPr>
          <p:cNvSpPr/>
          <p:nvPr/>
        </p:nvSpPr>
        <p:spPr>
          <a:xfrm>
            <a:off x="1340705" y="1774269"/>
            <a:ext cx="224852" cy="58434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305CE0D-10CC-9946-04C5-FA16F27CA87D}"/>
              </a:ext>
            </a:extLst>
          </p:cNvPr>
          <p:cNvSpPr/>
          <p:nvPr/>
        </p:nvSpPr>
        <p:spPr>
          <a:xfrm>
            <a:off x="1340705" y="3497006"/>
            <a:ext cx="224852" cy="42491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2B9B17C-151C-A321-CB57-E43901E8A3B1}"/>
              </a:ext>
            </a:extLst>
          </p:cNvPr>
          <p:cNvSpPr/>
          <p:nvPr/>
        </p:nvSpPr>
        <p:spPr>
          <a:xfrm>
            <a:off x="1306062" y="4645163"/>
            <a:ext cx="224852" cy="42491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0991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4CA1747D-0959-40D4-B116-2A4D01A8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4" y="1054799"/>
            <a:ext cx="8139745" cy="4230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EE3C8-7866-EE7F-3EEC-1DACC1C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1B877-270B-4A4A-7150-1EF633F41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81B43-082E-F94B-8C9A-E7A55B0EB867}"/>
              </a:ext>
            </a:extLst>
          </p:cNvPr>
          <p:cNvSpPr txBox="1"/>
          <p:nvPr/>
        </p:nvSpPr>
        <p:spPr>
          <a:xfrm>
            <a:off x="4099810" y="1272035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Toolpath 1</a:t>
            </a:r>
            <a:endParaRPr lang="en-DE" dirty="0" err="1">
              <a:solidFill>
                <a:schemeClr val="bg1"/>
              </a:solidFill>
            </a:endParaRPr>
          </a:p>
        </p:txBody>
      </p:sp>
      <p:pic>
        <p:nvPicPr>
          <p:cNvPr id="10" name="Picture 9" descr="A graph of a graph with colored circles&#10;&#10;Description automatically generated">
            <a:extLst>
              <a:ext uri="{FF2B5EF4-FFF2-40B4-BE49-F238E27FC236}">
                <a16:creationId xmlns:a16="http://schemas.microsoft.com/office/drawing/2014/main" id="{5C535040-104E-8ED6-5DC1-3E9090402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" t="14207" r="6193" b="9837"/>
          <a:stretch/>
        </p:blipFill>
        <p:spPr>
          <a:xfrm>
            <a:off x="8886454" y="1093507"/>
            <a:ext cx="2975712" cy="2421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014C3-C143-D1EB-CA39-1E30A3AD5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040" y="4328719"/>
            <a:ext cx="3116541" cy="956298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AC6A5E0-B6FE-40AD-C9CE-6D779C6DFB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</p:spTree>
    <p:extLst>
      <p:ext uri="{BB962C8B-B14F-4D97-AF65-F5344CB8AC3E}">
        <p14:creationId xmlns:p14="http://schemas.microsoft.com/office/powerpoint/2010/main" val="169668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">
            <a:extLst>
              <a:ext uri="{FF2B5EF4-FFF2-40B4-BE49-F238E27FC236}">
                <a16:creationId xmlns:a16="http://schemas.microsoft.com/office/drawing/2014/main" id="{4ABD18B7-B7F9-8F1A-B20D-9108FFBE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4799"/>
            <a:ext cx="8278225" cy="4302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EE3C8-7866-EE7F-3EEC-1DACC1C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1B877-270B-4A4A-7150-1EF633F41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 descr="A graph of a graph with colored lines&#10;&#10;Description automatically generated with medium confidence">
            <a:extLst>
              <a:ext uri="{FF2B5EF4-FFF2-40B4-BE49-F238E27FC236}">
                <a16:creationId xmlns:a16="http://schemas.microsoft.com/office/drawing/2014/main" id="{493C5DDB-4B00-5C70-78F2-CB2F59C42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2" t="15380" r="5579" b="9492"/>
          <a:stretch/>
        </p:blipFill>
        <p:spPr>
          <a:xfrm>
            <a:off x="9158498" y="902423"/>
            <a:ext cx="2827711" cy="2265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771E3-9F52-B23C-8696-1005B9081B00}"/>
              </a:ext>
            </a:extLst>
          </p:cNvPr>
          <p:cNvSpPr txBox="1"/>
          <p:nvPr/>
        </p:nvSpPr>
        <p:spPr>
          <a:xfrm>
            <a:off x="4099810" y="1272035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Toolpath 3</a:t>
            </a:r>
            <a:endParaRPr lang="en-DE" dirty="0" err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5956D-E902-B15C-61B5-B2DBBB870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082" y="4400687"/>
            <a:ext cx="3116541" cy="956298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0DF1F23-454F-BB12-2E17-CF46C7BD3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</p:spTree>
    <p:extLst>
      <p:ext uri="{BB962C8B-B14F-4D97-AF65-F5344CB8AC3E}">
        <p14:creationId xmlns:p14="http://schemas.microsoft.com/office/powerpoint/2010/main" val="361293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A463-8D37-2B21-DFF9-43F56433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2 </a:t>
            </a:r>
            <a:r>
              <a:rPr lang="en-US" sz="3600" dirty="0" err="1"/>
              <a:t>DoF</a:t>
            </a:r>
            <a:endParaRPr lang="en-D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0355F-2BD9-84F7-54B7-766955C001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EE6674EA-F1E8-437E-6689-C19F2D67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851285"/>
            <a:ext cx="5491975" cy="3837481"/>
          </a:xfrm>
          <a:prstGeom prst="rect">
            <a:avLst/>
          </a:prstGeom>
        </p:spPr>
      </p:pic>
      <p:pic>
        <p:nvPicPr>
          <p:cNvPr id="8" name="Picture 7" descr="A graph on a grid&#10;&#10;Description automatically generated">
            <a:extLst>
              <a:ext uri="{FF2B5EF4-FFF2-40B4-BE49-F238E27FC236}">
                <a16:creationId xmlns:a16="http://schemas.microsoft.com/office/drawing/2014/main" id="{8EBFB8CE-1710-CDCD-6122-86D1C367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655" y="1958881"/>
            <a:ext cx="3673940" cy="3622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F53CAC-503A-AA67-4EA6-12236C2D8CB8}"/>
              </a:ext>
            </a:extLst>
          </p:cNvPr>
          <p:cNvSpPr txBox="1"/>
          <p:nvPr/>
        </p:nvSpPr>
        <p:spPr>
          <a:xfrm>
            <a:off x="2495862" y="1420314"/>
            <a:ext cx="15773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Tilt the toolpath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8BAB5-8A4F-860C-8F52-21F02E2B67A8}"/>
              </a:ext>
            </a:extLst>
          </p:cNvPr>
          <p:cNvSpPr txBox="1"/>
          <p:nvPr/>
        </p:nvSpPr>
        <p:spPr>
          <a:xfrm>
            <a:off x="8509416" y="1507433"/>
            <a:ext cx="18466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Rotation around Z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41B5D-F810-39C6-B2F8-AA930D7A36DC}"/>
              </a:ext>
            </a:extLst>
          </p:cNvPr>
          <p:cNvSpPr txBox="1"/>
          <p:nvPr/>
        </p:nvSpPr>
        <p:spPr>
          <a:xfrm>
            <a:off x="6395652" y="3174968"/>
            <a:ext cx="493725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600" dirty="0">
                <a:solidFill>
                  <a:schemeClr val="tx1"/>
                </a:solidFill>
              </a:rPr>
              <a:t>+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76FF8C4-1D60-85D5-67F2-C14537EAB1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</p:spTree>
    <p:extLst>
      <p:ext uri="{BB962C8B-B14F-4D97-AF65-F5344CB8AC3E}">
        <p14:creationId xmlns:p14="http://schemas.microsoft.com/office/powerpoint/2010/main" val="2694833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608D-AF10-A5D8-F73F-634D044C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22CB-FDB9-E61E-81A0-E3C9A5A64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3A2955C4-D948-BA61-3355-5E41C2A9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478800"/>
            <a:ext cx="6035370" cy="5896635"/>
          </a:xfrm>
          <a:prstGeom prst="rect">
            <a:avLst/>
          </a:prstGeom>
        </p:spPr>
      </p:pic>
      <p:pic>
        <p:nvPicPr>
          <p:cNvPr id="8" name="Picture 7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0A244936-83D0-5BC5-CEC9-50D2DC11B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371" y="478800"/>
            <a:ext cx="4923229" cy="3440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3375D-6B99-24BA-06E6-C999BD1E9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739" y="4572001"/>
            <a:ext cx="4069179" cy="1367207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5415BA7-DA09-1344-B464-3474078D2F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</p:spTree>
    <p:extLst>
      <p:ext uri="{BB962C8B-B14F-4D97-AF65-F5344CB8AC3E}">
        <p14:creationId xmlns:p14="http://schemas.microsoft.com/office/powerpoint/2010/main" val="2473663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608D-AF10-A5D8-F73F-634D044C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22CB-FDB9-E61E-81A0-E3C9A5A64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 descr="A graph of a graph with a colorful spiral&#10;&#10;Description automatically generated with medium confidence">
            <a:extLst>
              <a:ext uri="{FF2B5EF4-FFF2-40B4-BE49-F238E27FC236}">
                <a16:creationId xmlns:a16="http://schemas.microsoft.com/office/drawing/2014/main" id="{F248FF17-51E1-8FD1-6AC1-414AB2DF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368" y="459925"/>
            <a:ext cx="3644491" cy="36023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BA34FD-543E-38F9-652E-3241CB9DCA1F}"/>
              </a:ext>
            </a:extLst>
          </p:cNvPr>
          <p:cNvSpPr txBox="1"/>
          <p:nvPr/>
        </p:nvSpPr>
        <p:spPr>
          <a:xfrm>
            <a:off x="4572000" y="5145556"/>
            <a:ext cx="5257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tx1"/>
                </a:solidFill>
              </a:rPr>
              <a:t>Average</a:t>
            </a:r>
            <a:endParaRPr lang="en-DE" sz="1100" dirty="0" err="1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218FF-2800-AD05-D24D-988D45DCB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35" y="4568331"/>
            <a:ext cx="4069179" cy="1367207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D660BBB-42A6-D47B-3D5B-2107E3E469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pic>
        <p:nvPicPr>
          <p:cNvPr id="9" name="Picture 8" descr="A green and blue chart&#10;&#10;Description automatically generated">
            <a:extLst>
              <a:ext uri="{FF2B5EF4-FFF2-40B4-BE49-F238E27FC236}">
                <a16:creationId xmlns:a16="http://schemas.microsoft.com/office/drawing/2014/main" id="{B9FFE480-8D0A-9F9E-7B51-5A0B158C5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352358"/>
            <a:ext cx="6140110" cy="60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63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B6E05-368D-6D15-2DC4-BD5B3D1FAC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 descr="A graph with colored circles&#10;&#10;Description automatically generated">
            <a:extLst>
              <a:ext uri="{FF2B5EF4-FFF2-40B4-BE49-F238E27FC236}">
                <a16:creationId xmlns:a16="http://schemas.microsoft.com/office/drawing/2014/main" id="{C38AC580-6748-FA9B-9F74-15CB78954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123" y="473990"/>
            <a:ext cx="3218296" cy="31811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0C6633-7CFC-BC6B-A523-50CE86A5D32A}"/>
              </a:ext>
            </a:extLst>
          </p:cNvPr>
          <p:cNvSpPr txBox="1"/>
          <p:nvPr/>
        </p:nvSpPr>
        <p:spPr>
          <a:xfrm>
            <a:off x="4572000" y="5145556"/>
            <a:ext cx="5257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tx1"/>
                </a:solidFill>
              </a:rPr>
              <a:t>Average</a:t>
            </a:r>
            <a:endParaRPr lang="en-DE" sz="1100" dirty="0" err="1">
              <a:solidFill>
                <a:schemeClr val="tx1"/>
              </a:solidFill>
            </a:endParaRPr>
          </a:p>
        </p:txBody>
      </p:sp>
      <p:pic>
        <p:nvPicPr>
          <p:cNvPr id="5" name="Picture 4" descr="A green and blue chart&#10;&#10;Description automatically generated">
            <a:extLst>
              <a:ext uri="{FF2B5EF4-FFF2-40B4-BE49-F238E27FC236}">
                <a16:creationId xmlns:a16="http://schemas.microsoft.com/office/drawing/2014/main" id="{CBBD3AA6-92EE-6538-F2F4-A60F91FD4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2" y="169157"/>
            <a:ext cx="6642215" cy="6519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BA19A-BB2D-0FC4-7F06-24AB92266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659" y="4350218"/>
            <a:ext cx="4069179" cy="136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49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B6E05-368D-6D15-2DC4-BD5B3D1FAC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20187-FC51-47A4-1F86-95AE7518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Swarm optimization:</a:t>
            </a:r>
            <a:endParaRPr lang="en-DE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A3308D4-1175-C9A7-34CA-BDAA9DB0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359000"/>
            <a:ext cx="4916316" cy="4140000"/>
          </a:xfrm>
          <a:prstGeom prst="rect">
            <a:avLst/>
          </a:prstGeom>
        </p:spPr>
      </p:pic>
      <p:pic>
        <p:nvPicPr>
          <p:cNvPr id="11" name="Picture 10" descr="A green and yellow chart with red dots&#10;&#10;Description automatically generated">
            <a:extLst>
              <a:ext uri="{FF2B5EF4-FFF2-40B4-BE49-F238E27FC236}">
                <a16:creationId xmlns:a16="http://schemas.microsoft.com/office/drawing/2014/main" id="{F5E1CE1A-A172-FBA0-F040-1146492C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286" y="1359000"/>
            <a:ext cx="4916316" cy="41400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20150E-BC2F-C3CE-DC0D-949865C0341D}"/>
              </a:ext>
            </a:extLst>
          </p:cNvPr>
          <p:cNvSpPr/>
          <p:nvPr/>
        </p:nvSpPr>
        <p:spPr>
          <a:xfrm>
            <a:off x="5654229" y="3342807"/>
            <a:ext cx="883542" cy="2623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045F3-1761-764A-8815-CBDA752E683F}"/>
              </a:ext>
            </a:extLst>
          </p:cNvPr>
          <p:cNvSpPr txBox="1"/>
          <p:nvPr/>
        </p:nvSpPr>
        <p:spPr>
          <a:xfrm>
            <a:off x="5654229" y="5951095"/>
            <a:ext cx="27186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!!! Show cool video here !!!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536BA30-9180-6216-C89E-2D16BBA99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</p:spTree>
    <p:extLst>
      <p:ext uri="{BB962C8B-B14F-4D97-AF65-F5344CB8AC3E}">
        <p14:creationId xmlns:p14="http://schemas.microsoft.com/office/powerpoint/2010/main" val="2437427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8FD2-920B-DACE-2A52-E21AC66C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+ </a:t>
            </a:r>
            <a:r>
              <a:rPr lang="en-US" dirty="0" err="1"/>
              <a:t>ToDo</a:t>
            </a:r>
            <a:r>
              <a:rPr lang="en-US" dirty="0"/>
              <a:t> + Questions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A4CD7-F99A-4767-FE88-C202960CE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34906A-D1D9-26F4-9178-3A22DC061608}"/>
              </a:ext>
            </a:extLst>
          </p:cNvPr>
          <p:cNvSpPr txBox="1"/>
          <p:nvPr/>
        </p:nvSpPr>
        <p:spPr>
          <a:xfrm>
            <a:off x="410400" y="1054800"/>
            <a:ext cx="5501506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Problem: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Berechnung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dauert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ewig</a:t>
            </a:r>
            <a:r>
              <a:rPr lang="en-US" dirty="0">
                <a:solidFill>
                  <a:schemeClr val="tx1"/>
                </a:solidFill>
              </a:rPr>
              <a:t> (Multithread?)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Swarm not working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Nicht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sicher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</a:t>
            </a:r>
            <a:r>
              <a:rPr lang="en-US" dirty="0">
                <a:solidFill>
                  <a:schemeClr val="tx1"/>
                </a:solidFill>
              </a:rPr>
              <a:t> die </a:t>
            </a:r>
            <a:r>
              <a:rPr lang="en-US" dirty="0" err="1">
                <a:solidFill>
                  <a:schemeClr val="tx1"/>
                </a:solidFill>
              </a:rPr>
              <a:t>Berechnung</a:t>
            </a:r>
            <a:r>
              <a:rPr lang="en-US" dirty="0">
                <a:solidFill>
                  <a:schemeClr val="tx1"/>
                </a:solidFill>
              </a:rPr>
              <a:t> der Matrix </a:t>
            </a:r>
            <a:r>
              <a:rPr lang="en-US" dirty="0" err="1">
                <a:solidFill>
                  <a:schemeClr val="tx1"/>
                </a:solidFill>
              </a:rPr>
              <a:t>korrekt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ist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Explizit</a:t>
            </a:r>
            <a:r>
              <a:rPr lang="en-US" dirty="0">
                <a:solidFill>
                  <a:schemeClr val="tx1"/>
                </a:solidFill>
              </a:rPr>
              <a:t> die </a:t>
            </a:r>
            <a:r>
              <a:rPr lang="en-US" dirty="0" err="1">
                <a:solidFill>
                  <a:schemeClr val="tx1"/>
                </a:solidFill>
              </a:rPr>
              <a:t>Werte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anschauen</a:t>
            </a:r>
            <a:r>
              <a:rPr lang="en-US" dirty="0">
                <a:solidFill>
                  <a:schemeClr val="tx1"/>
                </a:solidFill>
              </a:rPr>
              <a:t>  (Sprung in score)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6B2F2-D307-6416-9203-FBBC651CEF0D}"/>
              </a:ext>
            </a:extLst>
          </p:cNvPr>
          <p:cNvSpPr txBox="1"/>
          <p:nvPr/>
        </p:nvSpPr>
        <p:spPr>
          <a:xfrm>
            <a:off x="410400" y="2851802"/>
            <a:ext cx="2667397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ToDo</a:t>
            </a:r>
            <a:r>
              <a:rPr lang="en-US" dirty="0">
                <a:solidFill>
                  <a:schemeClr val="tx1"/>
                </a:solidFill>
              </a:rPr>
              <a:t>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Swarm </a:t>
            </a:r>
            <a:r>
              <a:rPr lang="en-US" dirty="0" err="1">
                <a:solidFill>
                  <a:schemeClr val="tx1"/>
                </a:solidFill>
              </a:rPr>
              <a:t>weiter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testen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Berechnung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prüfen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Größerer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wertebereich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Gröbere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Werkzeugbahn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EFCD9-A070-CA6E-83AA-16BDCC0B5A56}"/>
              </a:ext>
            </a:extLst>
          </p:cNvPr>
          <p:cNvSpPr txBox="1"/>
          <p:nvPr/>
        </p:nvSpPr>
        <p:spPr>
          <a:xfrm>
            <a:off x="410400" y="4375298"/>
            <a:ext cx="11028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Questions: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paper ?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19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539646" y="1648918"/>
            <a:ext cx="683520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08.12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15.12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22.12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D4A462D-A5DA-70A5-34CE-885C51F10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3A34-6A38-A250-ACB3-E56D9137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progress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ACD0-037A-526D-76D8-83015E4DB5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E87D5-2CFC-5D61-160C-0283FA397006}"/>
              </a:ext>
            </a:extLst>
          </p:cNvPr>
          <p:cNvSpPr txBox="1"/>
          <p:nvPr/>
        </p:nvSpPr>
        <p:spPr>
          <a:xfrm>
            <a:off x="464695" y="1319134"/>
            <a:ext cx="22714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70 pages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Ludwig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3AA44C5-C79B-DDAD-4D72-832FE189D9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</p:spTree>
    <p:extLst>
      <p:ext uri="{BB962C8B-B14F-4D97-AF65-F5344CB8AC3E}">
        <p14:creationId xmlns:p14="http://schemas.microsoft.com/office/powerpoint/2010/main" val="333740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3A34-6A38-A250-ACB3-E56D9137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ACD0-037A-526D-76D8-83015E4DB5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068B3-0940-D052-E76B-1DDAD4FC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81215"/>
            <a:ext cx="4943969" cy="4695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4C66F-ACE8-0D9D-3EBA-0420513D6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59" y="1081215"/>
            <a:ext cx="5062111" cy="2471454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4E0AAB4-A1A5-DF6A-C21B-6F9E96A05A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</p:spTree>
    <p:extLst>
      <p:ext uri="{BB962C8B-B14F-4D97-AF65-F5344CB8AC3E}">
        <p14:creationId xmlns:p14="http://schemas.microsoft.com/office/powerpoint/2010/main" val="249188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3A34-6A38-A250-ACB3-E56D9137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 params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DB79D-E3B8-1AF7-F552-9B1E6837F3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ACD0-037A-526D-76D8-83015E4DB5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graph of a graph on a grid&#10;&#10;Description automatically generated">
            <a:extLst>
              <a:ext uri="{FF2B5EF4-FFF2-40B4-BE49-F238E27FC236}">
                <a16:creationId xmlns:a16="http://schemas.microsoft.com/office/drawing/2014/main" id="{5F7A9973-3655-3344-766D-F523AA307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74" y="707930"/>
            <a:ext cx="5592927" cy="5263628"/>
          </a:xfrm>
          <a:prstGeom prst="rect">
            <a:avLst/>
          </a:prstGeom>
        </p:spPr>
      </p:pic>
      <p:pic>
        <p:nvPicPr>
          <p:cNvPr id="10" name="Picture 9" descr="A blue lines with arrows and circles&#10;&#10;Description automatically generated">
            <a:extLst>
              <a:ext uri="{FF2B5EF4-FFF2-40B4-BE49-F238E27FC236}">
                <a16:creationId xmlns:a16="http://schemas.microsoft.com/office/drawing/2014/main" id="{61FDE2D0-D1FF-B74B-E80D-F9B2FB774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3875486"/>
            <a:ext cx="3599789" cy="161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515B69-C595-B99E-0990-EB4A6FC6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1054800"/>
            <a:ext cx="3955354" cy="20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2ED53-D385-25E7-C211-D0E99B87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4800"/>
            <a:ext cx="2726400" cy="57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351A1-627D-E9CE-0EEA-55E46BE1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0" y="2502085"/>
            <a:ext cx="2130433" cy="548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3F3D1-5C5C-CCCC-9594-FB6E048E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3986338"/>
            <a:ext cx="1860610" cy="579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758D4-246B-6047-9751-C3E113DAF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0" y="5150616"/>
            <a:ext cx="2347790" cy="653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8A99AB-EBE5-4E78-24CC-472948C6C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81" y="3164993"/>
            <a:ext cx="2721886" cy="236998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88CEED3-3A3F-C28E-80BD-F34D30FFF4D4}"/>
              </a:ext>
            </a:extLst>
          </p:cNvPr>
          <p:cNvSpPr/>
          <p:nvPr/>
        </p:nvSpPr>
        <p:spPr>
          <a:xfrm>
            <a:off x="1340705" y="1774269"/>
            <a:ext cx="224852" cy="58434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2FD32C6-ECEB-2399-C8E9-69160FC67CF2}"/>
              </a:ext>
            </a:extLst>
          </p:cNvPr>
          <p:cNvSpPr/>
          <p:nvPr/>
        </p:nvSpPr>
        <p:spPr>
          <a:xfrm>
            <a:off x="1340705" y="3497006"/>
            <a:ext cx="224852" cy="42491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541F89D-94B8-4F07-E557-5933DD1D9CC5}"/>
              </a:ext>
            </a:extLst>
          </p:cNvPr>
          <p:cNvSpPr/>
          <p:nvPr/>
        </p:nvSpPr>
        <p:spPr>
          <a:xfrm>
            <a:off x="1306062" y="4645163"/>
            <a:ext cx="224852" cy="42491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0672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2ED53-D385-25E7-C211-D0E99B87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4800"/>
            <a:ext cx="2726400" cy="57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351A1-627D-E9CE-0EEA-55E46BE1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0" y="2502085"/>
            <a:ext cx="2130433" cy="548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3F3D1-5C5C-CCCC-9594-FB6E048E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3986338"/>
            <a:ext cx="1860610" cy="579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758D4-246B-6047-9751-C3E113DAF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0" y="5150616"/>
            <a:ext cx="2347790" cy="653646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9CA8F05-9A2F-ACE7-175F-1FD9476B0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551" y="478800"/>
            <a:ext cx="2992462" cy="2962546"/>
          </a:xfrm>
          <a:prstGeom prst="rect">
            <a:avLst/>
          </a:prstGeom>
        </p:spPr>
      </p:pic>
      <p:pic>
        <p:nvPicPr>
          <p:cNvPr id="16" name="Picture 15" descr="A graph of a graph with colored circles&#10;&#10;Description automatically generated">
            <a:extLst>
              <a:ext uri="{FF2B5EF4-FFF2-40B4-BE49-F238E27FC236}">
                <a16:creationId xmlns:a16="http://schemas.microsoft.com/office/drawing/2014/main" id="{38550B95-0C9A-9257-978E-312EDB1A0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1" y="501509"/>
            <a:ext cx="2992462" cy="2962546"/>
          </a:xfrm>
          <a:prstGeom prst="rect">
            <a:avLst/>
          </a:prstGeom>
        </p:spPr>
      </p:pic>
      <p:pic>
        <p:nvPicPr>
          <p:cNvPr id="18" name="Picture 1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B288DD5-09E8-B016-74DE-956E6E053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563" y="3549065"/>
            <a:ext cx="3106425" cy="3072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8A99AB-EBE5-4E78-24CC-472948C6CE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981" y="3164993"/>
            <a:ext cx="2721886" cy="236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BAA39F-D18D-499A-CB44-ED9E0F4ABC1B}"/>
              </a:ext>
            </a:extLst>
          </p:cNvPr>
          <p:cNvSpPr/>
          <p:nvPr/>
        </p:nvSpPr>
        <p:spPr>
          <a:xfrm>
            <a:off x="358849" y="954237"/>
            <a:ext cx="2849046" cy="792118"/>
          </a:xfrm>
          <a:prstGeom prst="rect">
            <a:avLst/>
          </a:prstGeom>
          <a:noFill/>
          <a:ln w="38100">
            <a:solidFill>
              <a:srgbClr val="FFD7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C28D14E-89C8-6355-7668-5F0E5B0B47BC}"/>
              </a:ext>
            </a:extLst>
          </p:cNvPr>
          <p:cNvSpPr/>
          <p:nvPr/>
        </p:nvSpPr>
        <p:spPr>
          <a:xfrm>
            <a:off x="1340705" y="1774269"/>
            <a:ext cx="224852" cy="58434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AF70129-C9A2-75C7-53BD-74363BD99885}"/>
              </a:ext>
            </a:extLst>
          </p:cNvPr>
          <p:cNvSpPr/>
          <p:nvPr/>
        </p:nvSpPr>
        <p:spPr>
          <a:xfrm>
            <a:off x="1340705" y="3497006"/>
            <a:ext cx="224852" cy="42491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8F6F67A-6BB1-6CA8-D300-773717DA1D0B}"/>
              </a:ext>
            </a:extLst>
          </p:cNvPr>
          <p:cNvSpPr/>
          <p:nvPr/>
        </p:nvSpPr>
        <p:spPr>
          <a:xfrm>
            <a:off x="1306062" y="4645163"/>
            <a:ext cx="224852" cy="42491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3517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2ED53-D385-25E7-C211-D0E99B87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4800"/>
            <a:ext cx="2726400" cy="57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351A1-627D-E9CE-0EEA-55E46BE1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0" y="2502085"/>
            <a:ext cx="2130433" cy="548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3F3D1-5C5C-CCCC-9594-FB6E048E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3986338"/>
            <a:ext cx="1860610" cy="579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758D4-246B-6047-9751-C3E113DAF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0" y="5150616"/>
            <a:ext cx="2347790" cy="653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8A99AB-EBE5-4E78-24CC-472948C6C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81" y="3164993"/>
            <a:ext cx="2721886" cy="236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BAA39F-D18D-499A-CB44-ED9E0F4ABC1B}"/>
              </a:ext>
            </a:extLst>
          </p:cNvPr>
          <p:cNvSpPr/>
          <p:nvPr/>
        </p:nvSpPr>
        <p:spPr>
          <a:xfrm>
            <a:off x="349077" y="2355846"/>
            <a:ext cx="2849046" cy="1162643"/>
          </a:xfrm>
          <a:prstGeom prst="rect">
            <a:avLst/>
          </a:prstGeom>
          <a:noFill/>
          <a:ln w="38100">
            <a:solidFill>
              <a:srgbClr val="FFD7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2361A-8B32-CD64-AF0E-4BAF8C5B0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024" y="536020"/>
            <a:ext cx="3229970" cy="5731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8098B74A-7577-8524-1958-95D4895CD8BB}"/>
              </a:ext>
            </a:extLst>
          </p:cNvPr>
          <p:cNvSpPr/>
          <p:nvPr/>
        </p:nvSpPr>
        <p:spPr>
          <a:xfrm>
            <a:off x="1340705" y="1774269"/>
            <a:ext cx="224852" cy="58434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D700A76-DC71-9A16-57AF-46A4E3177B7C}"/>
              </a:ext>
            </a:extLst>
          </p:cNvPr>
          <p:cNvSpPr/>
          <p:nvPr/>
        </p:nvSpPr>
        <p:spPr>
          <a:xfrm>
            <a:off x="1340705" y="3497006"/>
            <a:ext cx="224852" cy="42491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0F205D8-3054-C71D-C8E4-9A59778EDC6B}"/>
              </a:ext>
            </a:extLst>
          </p:cNvPr>
          <p:cNvSpPr/>
          <p:nvPr/>
        </p:nvSpPr>
        <p:spPr>
          <a:xfrm>
            <a:off x="1306062" y="4645163"/>
            <a:ext cx="224852" cy="42491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2475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2ED53-D385-25E7-C211-D0E99B87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4800"/>
            <a:ext cx="2726400" cy="57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351A1-627D-E9CE-0EEA-55E46BE1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0" y="2502085"/>
            <a:ext cx="2130433" cy="548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3F3D1-5C5C-CCCC-9594-FB6E048E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3986338"/>
            <a:ext cx="1860610" cy="579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758D4-246B-6047-9751-C3E113DAF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0" y="5150616"/>
            <a:ext cx="2347790" cy="653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8A99AB-EBE5-4E78-24CC-472948C6C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81" y="3164993"/>
            <a:ext cx="2721886" cy="236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BAA39F-D18D-499A-CB44-ED9E0F4ABC1B}"/>
              </a:ext>
            </a:extLst>
          </p:cNvPr>
          <p:cNvSpPr/>
          <p:nvPr/>
        </p:nvSpPr>
        <p:spPr>
          <a:xfrm>
            <a:off x="322288" y="3908529"/>
            <a:ext cx="2038663" cy="735549"/>
          </a:xfrm>
          <a:prstGeom prst="rect">
            <a:avLst/>
          </a:prstGeom>
          <a:noFill/>
          <a:ln w="38100">
            <a:solidFill>
              <a:srgbClr val="FFD7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EE9DB-941E-BF54-3874-85E9E00AB1B1}"/>
              </a:ext>
            </a:extLst>
          </p:cNvPr>
          <p:cNvSpPr txBox="1"/>
          <p:nvPr/>
        </p:nvSpPr>
        <p:spPr>
          <a:xfrm>
            <a:off x="6962933" y="916300"/>
            <a:ext cx="22057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Show cool video here</a:t>
            </a:r>
            <a:endParaRPr lang="en-DE" dirty="0" err="1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FB52CC-4ADD-362A-E228-0A92FF73C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160" y="1530312"/>
            <a:ext cx="4908498" cy="4084613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30A32651-40BC-C1EE-AE79-725CF1CA8868}"/>
              </a:ext>
            </a:extLst>
          </p:cNvPr>
          <p:cNvSpPr/>
          <p:nvPr/>
        </p:nvSpPr>
        <p:spPr>
          <a:xfrm>
            <a:off x="1340705" y="1774269"/>
            <a:ext cx="224852" cy="58434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E325280-576D-688C-39ED-00444D7C92F7}"/>
              </a:ext>
            </a:extLst>
          </p:cNvPr>
          <p:cNvSpPr/>
          <p:nvPr/>
        </p:nvSpPr>
        <p:spPr>
          <a:xfrm>
            <a:off x="1340705" y="3497006"/>
            <a:ext cx="224852" cy="42491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CD920B0-9BA0-6305-460E-0D516EBFBB8A}"/>
              </a:ext>
            </a:extLst>
          </p:cNvPr>
          <p:cNvSpPr/>
          <p:nvPr/>
        </p:nvSpPr>
        <p:spPr>
          <a:xfrm>
            <a:off x="1306062" y="4645163"/>
            <a:ext cx="224852" cy="42491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0158115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606</Words>
  <Application>Microsoft Office PowerPoint</Application>
  <PresentationFormat>Widescreen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NimbusSanL-Bold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State of the Art Questions</vt:lpstr>
      <vt:lpstr>Writing progress</vt:lpstr>
      <vt:lpstr>DH params</vt:lpstr>
      <vt:lpstr>DH params</vt:lpstr>
      <vt:lpstr>Progress:</vt:lpstr>
      <vt:lpstr>Progress:</vt:lpstr>
      <vt:lpstr>Progress:</vt:lpstr>
      <vt:lpstr>Progress:</vt:lpstr>
      <vt:lpstr>Progress:</vt:lpstr>
      <vt:lpstr>Results:</vt:lpstr>
      <vt:lpstr>Results:</vt:lpstr>
      <vt:lpstr>2 DoF</vt:lpstr>
      <vt:lpstr>PowerPoint Presentation</vt:lpstr>
      <vt:lpstr>PowerPoint Presentation</vt:lpstr>
      <vt:lpstr>PowerPoint Presentation</vt:lpstr>
      <vt:lpstr>Swarm optimization:</vt:lpstr>
      <vt:lpstr>Problems + ToDo + Questions</vt:lpstr>
      <vt:lpstr>Contact</vt:lpstr>
      <vt:lpstr>Christmas planning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160</cp:revision>
  <dcterms:created xsi:type="dcterms:W3CDTF">2023-10-02T13:28:39Z</dcterms:created>
  <dcterms:modified xsi:type="dcterms:W3CDTF">2023-12-08T09:55:24Z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